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660" r:id="rId2"/>
    <p:sldMasterId id="2147483788" r:id="rId3"/>
    <p:sldMasterId id="2147483767" r:id="rId4"/>
    <p:sldMasterId id="2147483821" r:id="rId5"/>
  </p:sldMasterIdLst>
  <p:notesMasterIdLst>
    <p:notesMasterId r:id="rId20"/>
  </p:notesMasterIdLst>
  <p:handoutMasterIdLst>
    <p:handoutMasterId r:id="rId21"/>
  </p:handoutMasterIdLst>
  <p:sldIdLst>
    <p:sldId id="311" r:id="rId6"/>
    <p:sldId id="277" r:id="rId7"/>
    <p:sldId id="297" r:id="rId8"/>
    <p:sldId id="298" r:id="rId9"/>
    <p:sldId id="316" r:id="rId10"/>
    <p:sldId id="315" r:id="rId11"/>
    <p:sldId id="314" r:id="rId12"/>
    <p:sldId id="312" r:id="rId13"/>
    <p:sldId id="317" r:id="rId14"/>
    <p:sldId id="319" r:id="rId15"/>
    <p:sldId id="318" r:id="rId16"/>
    <p:sldId id="320" r:id="rId17"/>
    <p:sldId id="280" r:id="rId18"/>
    <p:sldId id="321" r:id="rId19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pos="8894" userDrawn="1">
          <p15:clr>
            <a:srgbClr val="A4A3A4"/>
          </p15:clr>
        </p15:guide>
        <p15:guide id="4" orient="horz" pos="4629" userDrawn="1">
          <p15:clr>
            <a:srgbClr val="A4A3A4"/>
          </p15:clr>
        </p15:guide>
        <p15:guide id="5" orient="horz" pos="551" userDrawn="1">
          <p15:clr>
            <a:srgbClr val="A4A3A4"/>
          </p15:clr>
        </p15:guide>
        <p15:guide id="6" orient="horz" pos="4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56"/>
    <a:srgbClr val="51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48860" autoAdjust="0"/>
  </p:normalViewPr>
  <p:slideViewPr>
    <p:cSldViewPr snapToGrid="0">
      <p:cViewPr varScale="1">
        <p:scale>
          <a:sx n="29" d="100"/>
          <a:sy n="29" d="100"/>
        </p:scale>
        <p:origin x="2386" y="38"/>
      </p:cViewPr>
      <p:guideLst>
        <p:guide orient="horz" pos="415"/>
        <p:guide pos="322"/>
        <p:guide pos="8894"/>
        <p:guide orient="horz" pos="4629"/>
        <p:guide orient="horz" pos="551"/>
        <p:guide orient="horz" pos="4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937" y="5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Michalová" userId="97bf492c88b03264" providerId="LiveId" clId="{7A5C14B3-4667-4A33-A400-7CBA163867BF}"/>
    <pc:docChg chg="undo custSel addSld modSld sldOrd modMainMaster">
      <pc:chgData name="Eliška Michalová" userId="97bf492c88b03264" providerId="LiveId" clId="{7A5C14B3-4667-4A33-A400-7CBA163867BF}" dt="2022-07-18T20:32:48.253" v="1583" actId="20577"/>
      <pc:docMkLst>
        <pc:docMk/>
      </pc:docMkLst>
      <pc:sldChg chg="modNotesTx">
        <pc:chgData name="Eliška Michalová" userId="97bf492c88b03264" providerId="LiveId" clId="{7A5C14B3-4667-4A33-A400-7CBA163867BF}" dt="2022-07-18T15:17:28.136" v="328" actId="20577"/>
        <pc:sldMkLst>
          <pc:docMk/>
          <pc:sldMk cId="3268349754" sldId="297"/>
        </pc:sldMkLst>
      </pc:sldChg>
      <pc:sldChg chg="modSp mod ord modNotesTx">
        <pc:chgData name="Eliška Michalová" userId="97bf492c88b03264" providerId="LiveId" clId="{7A5C14B3-4667-4A33-A400-7CBA163867BF}" dt="2022-07-18T15:17:34.877" v="329"/>
        <pc:sldMkLst>
          <pc:docMk/>
          <pc:sldMk cId="266048070" sldId="298"/>
        </pc:sldMkLst>
        <pc:spChg chg="mod">
          <ac:chgData name="Eliška Michalová" userId="97bf492c88b03264" providerId="LiveId" clId="{7A5C14B3-4667-4A33-A400-7CBA163867BF}" dt="2022-07-18T15:14:47.995" v="200"/>
          <ac:spMkLst>
            <pc:docMk/>
            <pc:sldMk cId="266048070" sldId="298"/>
            <ac:spMk id="4" creationId="{C4F4A9EC-0C0B-487A-8FE2-EFF029BD53FB}"/>
          </ac:spMkLst>
        </pc:spChg>
      </pc:sldChg>
      <pc:sldChg chg="addSp delSp modSp mod modNotesTx">
        <pc:chgData name="Eliška Michalová" userId="97bf492c88b03264" providerId="LiveId" clId="{7A5C14B3-4667-4A33-A400-7CBA163867BF}" dt="2022-07-18T19:27:50.682" v="730" actId="14100"/>
        <pc:sldMkLst>
          <pc:docMk/>
          <pc:sldMk cId="1852968255" sldId="311"/>
        </pc:sldMkLst>
        <pc:picChg chg="add del mod">
          <ac:chgData name="Eliška Michalová" userId="97bf492c88b03264" providerId="LiveId" clId="{7A5C14B3-4667-4A33-A400-7CBA163867BF}" dt="2022-07-18T19:27:37.942" v="726" actId="478"/>
          <ac:picMkLst>
            <pc:docMk/>
            <pc:sldMk cId="1852968255" sldId="311"/>
            <ac:picMk id="2" creationId="{407CC36F-09DD-B6A7-D882-33497BBBB3BD}"/>
          </ac:picMkLst>
        </pc:picChg>
        <pc:picChg chg="add del mod">
          <ac:chgData name="Eliška Michalová" userId="97bf492c88b03264" providerId="LiveId" clId="{7A5C14B3-4667-4A33-A400-7CBA163867BF}" dt="2022-07-18T19:27:34.751" v="725"/>
          <ac:picMkLst>
            <pc:docMk/>
            <pc:sldMk cId="1852968255" sldId="311"/>
            <ac:picMk id="1026" creationId="{E91FFE7B-3AC5-7C79-F349-C8F838D8D031}"/>
          </ac:picMkLst>
        </pc:picChg>
        <pc:picChg chg="add mod">
          <ac:chgData name="Eliška Michalová" userId="97bf492c88b03264" providerId="LiveId" clId="{7A5C14B3-4667-4A33-A400-7CBA163867BF}" dt="2022-07-18T19:27:50.682" v="730" actId="14100"/>
          <ac:picMkLst>
            <pc:docMk/>
            <pc:sldMk cId="1852968255" sldId="311"/>
            <ac:picMk id="1028" creationId="{EB3D1A2D-F465-30C4-DA3C-5172C6078216}"/>
          </ac:picMkLst>
        </pc:picChg>
      </pc:sldChg>
      <pc:sldChg chg="modSp mod modNotesTx">
        <pc:chgData name="Eliška Michalová" userId="97bf492c88b03264" providerId="LiveId" clId="{7A5C14B3-4667-4A33-A400-7CBA163867BF}" dt="2022-07-18T20:28:23.460" v="1031" actId="20577"/>
        <pc:sldMkLst>
          <pc:docMk/>
          <pc:sldMk cId="648900719" sldId="312"/>
        </pc:sldMkLst>
        <pc:spChg chg="mod">
          <ac:chgData name="Eliška Michalová" userId="97bf492c88b03264" providerId="LiveId" clId="{7A5C14B3-4667-4A33-A400-7CBA163867BF}" dt="2022-07-18T20:26:38.135" v="765" actId="20577"/>
          <ac:spMkLst>
            <pc:docMk/>
            <pc:sldMk cId="648900719" sldId="312"/>
            <ac:spMk id="3" creationId="{359224B0-E89E-891F-9AAF-729BFDC36045}"/>
          </ac:spMkLst>
        </pc:spChg>
      </pc:sldChg>
      <pc:sldChg chg="modNotesTx">
        <pc:chgData name="Eliška Michalová" userId="97bf492c88b03264" providerId="LiveId" clId="{7A5C14B3-4667-4A33-A400-7CBA163867BF}" dt="2022-07-18T15:19:00.998" v="413"/>
        <pc:sldMkLst>
          <pc:docMk/>
          <pc:sldMk cId="661810214" sldId="314"/>
        </pc:sldMkLst>
      </pc:sldChg>
      <pc:sldChg chg="modSp mod modNotesTx">
        <pc:chgData name="Eliška Michalová" userId="97bf492c88b03264" providerId="LiveId" clId="{7A5C14B3-4667-4A33-A400-7CBA163867BF}" dt="2022-07-18T20:32:48.253" v="1583" actId="20577"/>
        <pc:sldMkLst>
          <pc:docMk/>
          <pc:sldMk cId="3516070707" sldId="315"/>
        </pc:sldMkLst>
        <pc:spChg chg="mod">
          <ac:chgData name="Eliška Michalová" userId="97bf492c88b03264" providerId="LiveId" clId="{7A5C14B3-4667-4A33-A400-7CBA163867BF}" dt="2022-07-18T20:32:48.253" v="1583" actId="20577"/>
          <ac:spMkLst>
            <pc:docMk/>
            <pc:sldMk cId="3516070707" sldId="315"/>
            <ac:spMk id="3" creationId="{359224B0-E89E-891F-9AAF-729BFDC36045}"/>
          </ac:spMkLst>
        </pc:spChg>
      </pc:sldChg>
      <pc:sldChg chg="modNotesTx">
        <pc:chgData name="Eliška Michalová" userId="97bf492c88b03264" providerId="LiveId" clId="{7A5C14B3-4667-4A33-A400-7CBA163867BF}" dt="2022-07-18T20:32:24.902" v="1566" actId="20577"/>
        <pc:sldMkLst>
          <pc:docMk/>
          <pc:sldMk cId="1880346864" sldId="316"/>
        </pc:sldMkLst>
      </pc:sldChg>
      <pc:sldChg chg="modNotesTx">
        <pc:chgData name="Eliška Michalová" userId="97bf492c88b03264" providerId="LiveId" clId="{7A5C14B3-4667-4A33-A400-7CBA163867BF}" dt="2022-07-18T20:29:12.371" v="1129" actId="20577"/>
        <pc:sldMkLst>
          <pc:docMk/>
          <pc:sldMk cId="3874191802" sldId="317"/>
        </pc:sldMkLst>
      </pc:sldChg>
      <pc:sldChg chg="modNotesTx">
        <pc:chgData name="Eliška Michalová" userId="97bf492c88b03264" providerId="LiveId" clId="{7A5C14B3-4667-4A33-A400-7CBA163867BF}" dt="2022-07-18T15:21:03.434" v="634"/>
        <pc:sldMkLst>
          <pc:docMk/>
          <pc:sldMk cId="2792211405" sldId="318"/>
        </pc:sldMkLst>
      </pc:sldChg>
      <pc:sldChg chg="modNotesTx">
        <pc:chgData name="Eliška Michalová" userId="97bf492c88b03264" providerId="LiveId" clId="{7A5C14B3-4667-4A33-A400-7CBA163867BF}" dt="2022-07-18T15:20:56.240" v="633" actId="20577"/>
        <pc:sldMkLst>
          <pc:docMk/>
          <pc:sldMk cId="1580982789" sldId="319"/>
        </pc:sldMkLst>
      </pc:sldChg>
      <pc:sldChg chg="add modNotesTx">
        <pc:chgData name="Eliška Michalová" userId="97bf492c88b03264" providerId="LiveId" clId="{7A5C14B3-4667-4A33-A400-7CBA163867BF}" dt="2022-07-18T15:21:30.828" v="642" actId="20577"/>
        <pc:sldMkLst>
          <pc:docMk/>
          <pc:sldMk cId="922875958" sldId="320"/>
        </pc:sldMkLst>
      </pc:sldChg>
      <pc:sldMasterChg chg="modSp mod">
        <pc:chgData name="Eliška Michalová" userId="97bf492c88b03264" providerId="LiveId" clId="{7A5C14B3-4667-4A33-A400-7CBA163867BF}" dt="2022-07-18T15:22:33.268" v="683"/>
        <pc:sldMasterMkLst>
          <pc:docMk/>
          <pc:sldMasterMk cId="3730780109" sldId="2147483660"/>
        </pc:sldMasterMkLst>
        <pc:spChg chg="mod">
          <ac:chgData name="Eliška Michalová" userId="97bf492c88b03264" providerId="LiveId" clId="{7A5C14B3-4667-4A33-A400-7CBA163867BF}" dt="2022-07-18T15:22:33.268" v="683"/>
          <ac:spMkLst>
            <pc:docMk/>
            <pc:sldMasterMk cId="3730780109" sldId="2147483660"/>
            <ac:spMk id="5" creationId="{9A52D515-782F-43FD-98F6-01EEEFA15FBA}"/>
          </ac:spMkLst>
        </pc:spChg>
      </pc:sldMasterChg>
      <pc:sldMasterChg chg="modSp mod">
        <pc:chgData name="Eliška Michalová" userId="97bf492c88b03264" providerId="LiveId" clId="{7A5C14B3-4667-4A33-A400-7CBA163867BF}" dt="2022-07-18T19:22:50.770" v="713"/>
        <pc:sldMasterMkLst>
          <pc:docMk/>
          <pc:sldMasterMk cId="113073770" sldId="2147483821"/>
        </pc:sldMasterMkLst>
        <pc:spChg chg="mod">
          <ac:chgData name="Eliška Michalová" userId="97bf492c88b03264" providerId="LiveId" clId="{7A5C14B3-4667-4A33-A400-7CBA163867BF}" dt="2022-07-18T19:22:50.770" v="713"/>
          <ac:spMkLst>
            <pc:docMk/>
            <pc:sldMasterMk cId="113073770" sldId="2147483821"/>
            <ac:spMk id="5" creationId="{9A52D515-782F-43FD-98F6-01EEEFA15FBA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A9CE26-6302-4028-8BB3-3BEA3EAE9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/>
              <a:t>Informatika 2.0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85EA-A78A-471D-9976-00A8A61CAE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A02A-7504-4CF2-9B79-804973A0E722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A07BE-8709-4153-BD48-70C5CA45EA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F62B0-4081-4AD5-B430-C9FBABD3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0FC84-0E21-4873-818D-BB215F714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02092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theme" Target="../theme/theme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creativecommons.org/licenses/by/4.0/deed.sk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69000" t="-20000" r="-69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dirty="0"/>
              <a:t>Informatika 2.0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251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F6BF-9537-4C3B-A537-937261FF91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0929BD8B-046D-4716-8881-BE88A49DC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14474985-BEDA-47FF-BB1E-D7804A39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3663D7F-8AC1-4C59-B935-9C272F9F3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5DB1-7924-47C6-B73A-07050B67BA15}" type="datetimeFigureOut">
              <a:rPr lang="sk-SK" smtClean="0"/>
              <a:t>8. 6. 2023</a:t>
            </a:fld>
            <a:endParaRPr lang="sk-SK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56A125C-602E-4C14-80A5-BACE9021BED5}"/>
              </a:ext>
            </a:extLst>
          </p:cNvPr>
          <p:cNvSpPr txBox="1">
            <a:spLocks/>
          </p:cNvSpPr>
          <p:nvPr/>
        </p:nvSpPr>
        <p:spPr>
          <a:xfrm>
            <a:off x="1550503" y="7490972"/>
            <a:ext cx="6236095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100" baseline="0" dirty="0">
              <a:latin typeface="Calibri" panose="020F0502020204030204" pitchFamily="34" charset="0"/>
            </a:endParaRPr>
          </a:p>
        </p:txBody>
      </p:sp>
      <p:pic>
        <p:nvPicPr>
          <p:cNvPr id="13" name="Graphic 12">
            <a:hlinkClick r:id="rId4"/>
            <a:extLst>
              <a:ext uri="{FF2B5EF4-FFF2-40B4-BE49-F238E27FC236}">
                <a16:creationId xmlns:a16="http://schemas.microsoft.com/office/drawing/2014/main" id="{20AE59D9-FB6E-4A5D-B7E5-9FBDB24F1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20" y="8685213"/>
            <a:ext cx="988859" cy="3461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A48D46-B94C-4B87-83CA-DCC16CAA29D8}"/>
              </a:ext>
            </a:extLst>
          </p:cNvPr>
          <p:cNvSpPr txBox="1"/>
          <p:nvPr/>
        </p:nvSpPr>
        <p:spPr>
          <a:xfrm>
            <a:off x="1097679" y="8642819"/>
            <a:ext cx="38957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>
                <a:solidFill>
                  <a:srgbClr val="121856"/>
                </a:solidFill>
                <a:latin typeface="Calibri" panose="020F0502020204030204" pitchFamily="34" charset="0"/>
              </a:rPr>
              <a:t>Tento materiál je zverejnený pod licenciou</a:t>
            </a:r>
            <a:r>
              <a:rPr lang="sk-SK" sz="1100" dirty="0">
                <a:latin typeface="Calibri" panose="020F0502020204030204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sk-SK" sz="1100" dirty="0">
                <a:latin typeface="Calibri" panose="020F0502020204030204" pitchFamily="34" charset="0"/>
              </a:rPr>
              <a:t> .</a:t>
            </a:r>
          </a:p>
          <a:p>
            <a:r>
              <a:rPr lang="sk-SK" sz="1100" dirty="0">
                <a:solidFill>
                  <a:srgbClr val="121856"/>
                </a:solidFill>
                <a:latin typeface="Calibri" panose="020F0502020204030204" pitchFamily="34" charset="0"/>
              </a:rPr>
              <a:t>Môžete ho voľne používať, upravovať, a zdieľať pod</a:t>
            </a:r>
            <a:r>
              <a:rPr lang="sk-SK" sz="1100" dirty="0">
                <a:latin typeface="Calibri" panose="020F0502020204030204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jednou podmienkou</a:t>
            </a:r>
            <a:r>
              <a:rPr lang="sk-SK" sz="11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0256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ka20.sk/spatna-vazba-s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ka20.sk/spatna-vazba-s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0" dirty="0"/>
              <a:t>V tomto module sa zameriavame na osobnú digitálnu bezpečnosť pri používaní internetu. Na tejto hodine sa budeme venovať </a:t>
            </a:r>
            <a:r>
              <a:rPr lang="sk-SK" b="0" dirty="0" err="1"/>
              <a:t>kyberšikane</a:t>
            </a:r>
            <a:r>
              <a:rPr lang="sk-SK" b="0" dirty="0"/>
              <a:t>, </a:t>
            </a:r>
            <a:r>
              <a:rPr lang="sk-SK" b="0" dirty="0" err="1"/>
              <a:t>kybergroomingu</a:t>
            </a:r>
            <a:r>
              <a:rPr lang="sk-SK" b="0" dirty="0"/>
              <a:t> a ako sa pred nimi chrániť.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b="0" dirty="0"/>
              <a:t>10 minút </a:t>
            </a:r>
            <a:r>
              <a:rPr lang="sk-SK" b="1" dirty="0"/>
              <a:t>– Otvorenie hodiny </a:t>
            </a:r>
            <a:r>
              <a:rPr lang="sk-SK" b="0" dirty="0"/>
              <a:t>–</a:t>
            </a:r>
            <a:r>
              <a:rPr lang="sk-SK" b="1" dirty="0"/>
              <a:t> </a:t>
            </a:r>
            <a:r>
              <a:rPr lang="sk-SK" b="0" dirty="0"/>
              <a:t>Video + diskusia – </a:t>
            </a:r>
            <a:r>
              <a:rPr lang="sk-SK" b="1" dirty="0"/>
              <a:t>(snímky 3 - 4) </a:t>
            </a:r>
            <a:endParaRPr lang="sk-SK" b="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b="0" dirty="0"/>
              <a:t>10 minút</a:t>
            </a:r>
            <a:r>
              <a:rPr lang="sk-SK" b="1" dirty="0"/>
              <a:t> – Predstavenie nového obsahu </a:t>
            </a:r>
            <a:r>
              <a:rPr lang="sk-SK" b="0" dirty="0"/>
              <a:t>–</a:t>
            </a:r>
            <a:r>
              <a:rPr lang="sk-SK" b="1" dirty="0"/>
              <a:t> </a:t>
            </a:r>
            <a:r>
              <a:rPr lang="sk-SK" b="0" dirty="0"/>
              <a:t>Pojmy </a:t>
            </a:r>
            <a:r>
              <a:rPr lang="sk-SK" b="0" dirty="0" err="1"/>
              <a:t>kyberšikana</a:t>
            </a:r>
            <a:r>
              <a:rPr lang="sk-SK" b="0" dirty="0"/>
              <a:t>, </a:t>
            </a:r>
            <a:r>
              <a:rPr lang="sk-SK" b="0" dirty="0" err="1"/>
              <a:t>kybergrooming</a:t>
            </a:r>
            <a:r>
              <a:rPr lang="sk-SK" b="0" dirty="0"/>
              <a:t> a ako sa pred nimi chrániť– </a:t>
            </a:r>
            <a:r>
              <a:rPr lang="sk-SK" b="1" dirty="0"/>
              <a:t> (snímky 5 – 9)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b="0" dirty="0"/>
              <a:t>20 minút</a:t>
            </a:r>
            <a:r>
              <a:rPr lang="sk-SK" b="1" dirty="0"/>
              <a:t> – Skupinová práca žiakov </a:t>
            </a:r>
            <a:r>
              <a:rPr lang="sk-SK" b="0" dirty="0"/>
              <a:t>–</a:t>
            </a:r>
            <a:r>
              <a:rPr lang="sk-SK" b="1" dirty="0"/>
              <a:t> </a:t>
            </a:r>
            <a:r>
              <a:rPr lang="sk-SK" b="0" dirty="0"/>
              <a:t>Virálny obsah a jeho následky – </a:t>
            </a:r>
            <a:r>
              <a:rPr lang="sk-SK" b="1" dirty="0"/>
              <a:t>(snímky 10 - 11)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b="0" dirty="0"/>
              <a:t> 5 minút</a:t>
            </a:r>
            <a:r>
              <a:rPr lang="sk-SK" b="1" dirty="0"/>
              <a:t> – Overenie pochopenia a záver </a:t>
            </a:r>
            <a:r>
              <a:rPr lang="sk-SK" b="0" dirty="0"/>
              <a:t>–</a:t>
            </a:r>
            <a:r>
              <a:rPr lang="sk-SK" b="1" dirty="0"/>
              <a:t> </a:t>
            </a:r>
            <a:r>
              <a:rPr lang="sk-SK" b="0" dirty="0"/>
              <a:t>Diskusia a overenie, či si žiaci osvojili učivo z hodiny – </a:t>
            </a:r>
            <a:r>
              <a:rPr lang="sk-SK" b="1" dirty="0"/>
              <a:t>(snímky 12 – 13)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None/>
            </a:pPr>
            <a:endParaRPr lang="sk-SK" b="1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sk-SK" b="1" dirty="0"/>
              <a:t>Na túto hodinu budete potrebovať: </a:t>
            </a:r>
            <a:r>
              <a:rPr lang="sk-SK" dirty="0"/>
              <a:t>každý žiak potrebuje mať vytvorený svoj Google účet, projektor, počítače, internetové pripojenie </a:t>
            </a:r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lang="sk-SK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856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Môžete motivovať žiakov k tomu, aby si trénovali písanie poznámok toho, čo považujú na hodine za dôležité.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856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Ak chcete so žiakmi zdieľať prezentáciu, odporúčame poslať žiakom prezentáciu bez poznámok učiteľa.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856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Pre utvrdenie získaných informácií z hodiny môžete využiť rôzne platformy (Kahoot!, Sli.do a iné) na mini-kvíz pre žiakov.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856"/>
              </a:buClr>
              <a:buSzPts val="1400"/>
              <a:buFont typeface="Wingdings" panose="05000000000000000000" pitchFamily="2" charset="2"/>
              <a:buChar char="§"/>
            </a:pPr>
            <a:endParaRPr lang="sk-SK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rgbClr val="FF0000"/>
                </a:solidFill>
              </a:rPr>
              <a:t>Kľúčové slová:</a:t>
            </a:r>
            <a:endParaRPr lang="sk-SK" dirty="0"/>
          </a:p>
          <a:p>
            <a:pPr marL="83439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rgbClr val="FF0000"/>
                </a:solidFill>
              </a:rPr>
              <a:t>Kyberšikana</a:t>
            </a:r>
            <a:endParaRPr lang="sk-SK" dirty="0">
              <a:solidFill>
                <a:srgbClr val="FF0000"/>
              </a:solidFill>
            </a:endParaRPr>
          </a:p>
          <a:p>
            <a:pPr marL="83439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rgbClr val="FF0000"/>
                </a:solidFill>
              </a:rPr>
              <a:t>Kybergrooming</a:t>
            </a:r>
            <a:endParaRPr lang="sk-SK" dirty="0">
              <a:solidFill>
                <a:srgbClr val="FF0000"/>
              </a:solidFill>
            </a:endParaRPr>
          </a:p>
          <a:p>
            <a:pPr marL="83439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FF0000"/>
                </a:solidFill>
              </a:rPr>
              <a:t>Bezpečnosť na internete</a:t>
            </a:r>
            <a:endParaRPr lang="sk-SK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lang="sk-SK" b="1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sk-SK" b="1" dirty="0"/>
              <a:t>Spätnú väzbu</a:t>
            </a:r>
            <a:r>
              <a:rPr lang="sk-SK" dirty="0"/>
              <a:t> na tento plán hodiny nám môžete dať tu:</a:t>
            </a:r>
            <a:r>
              <a:rPr lang="sk-SK" u="none" dirty="0">
                <a:solidFill>
                  <a:srgbClr val="121856"/>
                </a:solidFill>
              </a:rPr>
              <a:t> </a:t>
            </a:r>
            <a:r>
              <a:rPr lang="sk-SK" dirty="0">
                <a:hlinkClick r:id="rId3"/>
              </a:rPr>
              <a:t>informatika20.sk/</a:t>
            </a:r>
            <a:r>
              <a:rPr lang="sk-SK" dirty="0" err="1">
                <a:hlinkClick r:id="rId3"/>
              </a:rPr>
              <a:t>spatna-vazba-ss</a:t>
            </a:r>
            <a:endParaRPr lang="sk-SK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endParaRPr lang="sk-SK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5F5CD14-F207-44AB-B22C-121D209FB5A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2.0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5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20 minút – Skupinová práca (snímky 10 - 11)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Pozrite si so žiakmi video a následne ich nechajte spoločne pracovať na zadaniach.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E938AB1-1157-475E-9AA1-A8E08C0BAE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002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20 minút – Skupinová práca (snímky 10 - 11)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Pozrite si so žiakmi video a následne ich nechajte spoločne pracovať na zadaniach.</a:t>
            </a:r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2.0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1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5 minút – Záver hodiny (snímky 12 - 13)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Diskutujte so žiakmi a overte si, či si osvojili učivo z hodiny.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Na konci hodiny žiakov poproste o spätnú väzbu na hodinu.</a:t>
            </a:r>
          </a:p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3E02B08-CB48-4BE6-B8B4-67ACBA8CE9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8926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b="1" dirty="0"/>
              <a:t>Odučili ste túto hodinu? Dajte nám prosím spätnú väzbu </a:t>
            </a:r>
            <a:r>
              <a:rPr lang="sk-SK" dirty="0">
                <a:hlinkClick r:id="rId3"/>
              </a:rPr>
              <a:t>informatika20.sk/</a:t>
            </a:r>
            <a:r>
              <a:rPr lang="sk-SK" dirty="0" err="1">
                <a:hlinkClick r:id="rId3"/>
              </a:rPr>
              <a:t>spatna-vazba-ss</a:t>
            </a: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C2FF590-A825-4717-96BD-25F4AFFA34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116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None/>
            </a:pPr>
            <a:r>
              <a:rPr lang="sk-SK" b="1" dirty="0"/>
              <a:t>Ciele hodiny</a:t>
            </a:r>
            <a:endParaRPr lang="sk-SK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Schodíky značia náročnosť úlohy, alebo daného cieľa.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Niektorí žiaci budú schopní dosiahnuť na tejto hodine jedno-</a:t>
            </a:r>
            <a:r>
              <a:rPr lang="sk-SK" dirty="0" err="1"/>
              <a:t>schodíkové</a:t>
            </a:r>
            <a:r>
              <a:rPr lang="sk-SK" dirty="0"/>
              <a:t> ciele, no niektorí už možno tieto schopnosti majú. Pre nich sme pripravili náročnejšie ciele/úlohy.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Nie každý žiak musí dosiahnuť všetky ciele.</a:t>
            </a:r>
          </a:p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328EBC9-49D1-46C3-A480-6C8F32A6C37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97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10 minút – Otvorenie hodiny (snímky 3 - 4)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Pozrite si so žiakmi video a diskutujte na otázky uvedené na ďalšej snímke.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Video neobsahuje hovorené slovo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E938AB1-1157-475E-9AA1-A8E08C0BAE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260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10 minút – Otvorenie hodiny (snímky 3 - 4)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Pozrite si so žiakmi video a diskutujte na uvedené otázky.</a:t>
            </a:r>
          </a:p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3E02B08-CB48-4BE6-B8B4-67ACBA8CE9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283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10 minút – Predstavenie nového obsahu (snímky  5 - 9)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Vysvetlite žiakom, čo je to </a:t>
            </a:r>
            <a:r>
              <a:rPr lang="sk-SK" dirty="0" err="1"/>
              <a:t>kyberšikana</a:t>
            </a:r>
            <a:r>
              <a:rPr lang="sk-SK" dirty="0"/>
              <a:t> a aké môže mať následky.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Medzi časté obete patria deti, ktoré sa niečím odlišujú – fyzická alebo rečová vada, nováčik v partii, ale môže to byť úplne hocikto – rovnako ako páchateľom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Anonymita internetu v nás znižuje empatiu – keď sa schovávame za anonymnú identitu, sme agresívnejší, strácame spoločenský filter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Pred </a:t>
            </a:r>
            <a:r>
              <a:rPr lang="sk-SK" dirty="0" err="1"/>
              <a:t>kyberšikanou</a:t>
            </a:r>
            <a:r>
              <a:rPr lang="sk-SK" dirty="0"/>
              <a:t> sa nedá schovať práve preto, že sa môže stať veľmi rýchlo virálnou a nemusíme vedieť, kto je páchateľom</a:t>
            </a:r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2.0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3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10 minút – Predstavenie nového obsahu (snímky  5 - 9)ň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Vysvetlite žiakom, čo je to </a:t>
            </a:r>
            <a:r>
              <a:rPr lang="sk-SK" dirty="0" err="1"/>
              <a:t>kyberšikana</a:t>
            </a:r>
            <a:r>
              <a:rPr lang="sk-SK" dirty="0"/>
              <a:t> a aké môže mať následky.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Ako môže online vysmievanie a urážanie vyzerať: zosmiešňujúca (web)stránka Zdieľanie urážlivých či citlivých príspevkov, fotiek, </a:t>
            </a:r>
            <a:r>
              <a:rPr lang="sk-SK" dirty="0" err="1"/>
              <a:t>memečiek</a:t>
            </a:r>
            <a:endParaRPr lang="sk-SK" dirty="0"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2.0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34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10 minút – Predstavenie nového obsahu (snímky  5 - 9)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Vysvetlite žiakom, čo je to </a:t>
            </a:r>
            <a:r>
              <a:rPr lang="sk-SK" dirty="0" err="1"/>
              <a:t>kyberšikana</a:t>
            </a:r>
            <a:r>
              <a:rPr lang="sk-SK" dirty="0"/>
              <a:t> a aké môže mať následky. Na </a:t>
            </a:r>
            <a:r>
              <a:rPr lang="sk-SK" dirty="0" err="1"/>
              <a:t>dovysvetľovanie</a:t>
            </a:r>
            <a:r>
              <a:rPr lang="sk-SK" dirty="0"/>
              <a:t> niektorých pojmov môžete využiť tieto poznámky: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Pridávanie sa na stranu páchateľa znamená komentovanie, zdieľanie a </a:t>
            </a:r>
            <a:r>
              <a:rPr lang="sk-SK" dirty="0" err="1"/>
              <a:t>lajkovanie</a:t>
            </a:r>
            <a:r>
              <a:rPr lang="sk-SK" dirty="0"/>
              <a:t> urážlivých príspevkov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Šikanovaného môžeme podporiť napr. správou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endParaRPr lang="sk-SK" dirty="0"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Nikto nemá právo ubližovať inému.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Nevracať útoky znamená nezosmiešňovať páchateľa, mohlo by ho to ešte viac rozzúriť a zhoršiť situáciu, nezapájať sa do fyzického násilia.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Šikanovaný by ale mal dať najavo, že takéto správanie nie je správne a ak to neprestane, bude to riešiť inak (aj </a:t>
            </a:r>
            <a:r>
              <a:rPr lang="sk-SK" dirty="0" err="1"/>
              <a:t>kyberšikana</a:t>
            </a:r>
            <a:r>
              <a:rPr lang="sk-SK" dirty="0"/>
              <a:t> môže byť klasifikovaná ako trestný čin)</a:t>
            </a:r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2.0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8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10 minút – Predstavenie nového obsahu (snímky  5 - 9)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Vysvetlite žiakom, čo je to </a:t>
            </a:r>
            <a:r>
              <a:rPr lang="sk-SK" dirty="0" err="1"/>
              <a:t>kybergrooming</a:t>
            </a:r>
            <a:r>
              <a:rPr lang="sk-SK" dirty="0"/>
              <a:t> (</a:t>
            </a:r>
            <a:r>
              <a:rPr lang="sk-SK" dirty="0" err="1"/>
              <a:t>kyber</a:t>
            </a:r>
            <a:r>
              <a:rPr lang="sk-SK" dirty="0"/>
              <a:t> </a:t>
            </a:r>
            <a:r>
              <a:rPr lang="sk-SK" dirty="0" err="1"/>
              <a:t>predátorstvo</a:t>
            </a:r>
            <a:r>
              <a:rPr lang="sk-SK" dirty="0"/>
              <a:t>,), ako vyzerá a ako sa pred ním (a inými online nebezpečenstvami) chrániť.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Online prostredie ponúka predátorom anonymitu a možnosti priameho kontaktovania obete bez svedkov.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 err="1"/>
              <a:t>Kybergrooming</a:t>
            </a:r>
            <a:r>
              <a:rPr lang="sk-SK" dirty="0"/>
              <a:t> môžu žiaci poznať z filmu V sieti.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Páchateľ môže pôsobiť milým, nenápadným dojmom, sú to dobrí manipulátori.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Medzi obeťami je rovnako veľa dievčat, ako aj chlapcov.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Po stupňovaní správ (množstvom aj naliehavosťou obsahu) </a:t>
            </a:r>
            <a:r>
              <a:rPr lang="sk-SK" dirty="0" err="1"/>
              <a:t>kybergroomera</a:t>
            </a:r>
            <a:r>
              <a:rPr lang="sk-SK" dirty="0"/>
              <a:t> príde neskôr často aj vyžadovanie utajenia konverzácie či osobného stretnutia, ktorému by sme sa mali vždy vyhýbať a predátora čo najskôr zablokovať alebo nahlásiť.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2.0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21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1" dirty="0"/>
              <a:t>10 minút – Predstavenie nového obsahu (snímky  5 - 9)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Vysvetlite žiakom, čo je to </a:t>
            </a:r>
            <a:r>
              <a:rPr lang="sk-SK" dirty="0" err="1"/>
              <a:t>kybergrooming</a:t>
            </a:r>
            <a:r>
              <a:rPr lang="sk-SK" dirty="0"/>
              <a:t>, ako vyzerá a ako sa pred ním (a inými online nebezpečenstvami) chrániť. Môžete si pomôcť poznatkami z predošlej hodiny (H02 – Sociálne siete a digitálna bezpečnosť)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Vysvetlite im, nech stále pochybuj a používajú Google na overenie identity osoby, nereagujú na žiadosti o stretnutie s ľuďmi, ktorých nepoznajú (za </a:t>
            </a:r>
            <a:r>
              <a:rPr lang="sk-SK"/>
              <a:t>žiadnych okolností)</a:t>
            </a:r>
            <a:endParaRPr lang="sk-SK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2.0 </a:t>
            </a:r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9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8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10" Type="http://schemas.openxmlformats.org/officeDocument/2006/relationships/image" Target="../media/image48.sv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8.svg"/><Relationship Id="rId4" Type="http://schemas.openxmlformats.org/officeDocument/2006/relationships/image" Target="../media/image33.svg"/><Relationship Id="rId9" Type="http://schemas.openxmlformats.org/officeDocument/2006/relationships/image" Target="../media/image4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6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8.sv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10" Type="http://schemas.openxmlformats.org/officeDocument/2006/relationships/image" Target="../media/image48.sv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8.svg"/><Relationship Id="rId4" Type="http://schemas.openxmlformats.org/officeDocument/2006/relationships/image" Target="../media/image33.svg"/><Relationship Id="rId9" Type="http://schemas.openxmlformats.org/officeDocument/2006/relationships/image" Target="../media/image4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5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54.jp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6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10" Type="http://schemas.openxmlformats.org/officeDocument/2006/relationships/image" Target="../media/image48.sv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8.svg"/><Relationship Id="rId4" Type="http://schemas.openxmlformats.org/officeDocument/2006/relationships/image" Target="../media/image33.svg"/><Relationship Id="rId9" Type="http://schemas.openxmlformats.org/officeDocument/2006/relationships/image" Target="../media/image4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fareb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FB60B2FC-C252-4266-8639-17F0E01BC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Uvodny nadpis">
            <a:extLst>
              <a:ext uri="{FF2B5EF4-FFF2-40B4-BE49-F238E27FC236}">
                <a16:creationId xmlns:a16="http://schemas.microsoft.com/office/drawing/2014/main" id="{F5EEB5A4-4141-4556-B7C4-6F133CA29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72C8C7-F331-4972-943F-01F6C001D3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B3819D-E279-472C-8306-F96A73FB34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BC3418-E3AF-4582-B845-8149DEFE73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1359984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DLHÝ NADPIS + NUMBERS </a:t>
            </a:r>
            <a:r>
              <a:rPr lang="sk-SK" dirty="0" err="1"/>
              <a:t>mmmmmmmmmmmmmm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839844"/>
            <a:ext cx="9505632" cy="4244433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6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8B8D925-4EF8-4ADF-A593-0055B8E424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11" name="numbers">
            <a:extLst>
              <a:ext uri="{FF2B5EF4-FFF2-40B4-BE49-F238E27FC236}">
                <a16:creationId xmlns:a16="http://schemas.microsoft.com/office/drawing/2014/main" id="{EADDCE78-6C4C-4BC1-B477-E4B95A9D35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78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769CF600-1DA4-48B2-AE62-9C62D90706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9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</a:t>
            </a:r>
            <a:r>
              <a:rPr lang="sk-SK" dirty="0" err="1"/>
              <a:t>num</a:t>
            </a:r>
            <a:r>
              <a:rPr lang="sk-SK" dirty="0"/>
              <a:t>. +</a:t>
            </a:r>
            <a:r>
              <a:rPr lang="sk-SK" dirty="0" err="1"/>
              <a:t>obr</a:t>
            </a:r>
            <a:r>
              <a:rPr lang="sk-SK" dirty="0"/>
              <a:t>.+</a:t>
            </a:r>
            <a:r>
              <a:rPr lang="sk-SK" dirty="0" err="1"/>
              <a:t>schd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2B44E0A7-90BA-4DD2-AB90-18A3ED107C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B05ECA-19C6-4182-84F6-65E0B4BD90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0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2AEBFF0-9337-40C9-9EE7-3E8D6216FE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3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8004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cap="all" baseline="0" dirty="0" err="1">
                <a:latin typeface="Calibri" panose="020F0502020204030204" pitchFamily="34" charset="0"/>
              </a:rPr>
              <a:t>Opakovanie</a:t>
            </a:r>
            <a:endParaRPr lang="sk-SK" sz="4800" b="1" cap="all" baseline="0" dirty="0">
              <a:latin typeface="Calibri" panose="020F0502020204030204" pitchFamily="34" charset="0"/>
            </a:endParaRP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74A6198A-0A2D-46D4-913B-D5498C7F47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DISKUSIA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3616D249-2E90-40AE-9B69-1A80ED57EE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modr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1A70E0F-B2C9-47F1-A60F-3C34433D1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9" name="Uvodny nadpis">
            <a:extLst>
              <a:ext uri="{FF2B5EF4-FFF2-40B4-BE49-F238E27FC236}">
                <a16:creationId xmlns:a16="http://schemas.microsoft.com/office/drawing/2014/main" id="{EDA50EB2-6546-4D62-8AA0-7AE308CF2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D9640EB-3DAC-4893-8F64-1A31A69E1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559592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44E6ED5-1DD5-4481-9E58-FBCE85880C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DISKUSIA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18C79284-125E-4B35-BA35-2BC2CEE976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34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6E0D704B-DC85-4BDD-A845-BFBD0AA90A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06CF6D3-396C-4DAB-BAB6-A4851EF64F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BC3F7309-8EA0-4821-ACFD-E0BF69521D9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7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7" name="numbers">
            <a:extLst>
              <a:ext uri="{FF2B5EF4-FFF2-40B4-BE49-F238E27FC236}">
                <a16:creationId xmlns:a16="http://schemas.microsoft.com/office/drawing/2014/main" id="{F4D7EFE8-CD06-424D-9F0E-DD5F328F75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46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890547F1-8F8F-4222-867E-9C4DFDD518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5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5AED4944-45FE-4F0F-BFBF-1CF9660AA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0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6866725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2916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b="1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50977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4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2393795" y="2254715"/>
            <a:ext cx="10482147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Calibri" panose="020F0502020204030204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C0A8AC9-A6E4-4686-B4E3-7164D1CD2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08381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bled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 hidden="1">
            <a:extLst>
              <a:ext uri="{FF2B5EF4-FFF2-40B4-BE49-F238E27FC236}">
                <a16:creationId xmlns:a16="http://schemas.microsoft.com/office/drawing/2014/main" id="{3BFCF322-9349-4DD4-8926-E493004C1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542A627-4397-49C1-9B89-3BA93F276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Uvodny nadpis">
            <a:extLst>
              <a:ext uri="{FF2B5EF4-FFF2-40B4-BE49-F238E27FC236}">
                <a16:creationId xmlns:a16="http://schemas.microsoft.com/office/drawing/2014/main" id="{7120052F-F98B-455D-AA08-11703BCEC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F77F1-BFC9-4FA1-8FAF-4B706A5E05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693407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12695-E537-4A93-B663-8745716B9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6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verečný slide" preserve="1">
  <p:cSld name="1_Záverečný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/>
        </p:nvSpPr>
        <p:spPr>
          <a:xfrm>
            <a:off x="2074126" y="2254715"/>
            <a:ext cx="10482147" cy="7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Tvorbu tohto materiálu finančne podporili:</a:t>
            </a:r>
            <a:endParaRPr sz="700" b="0" dirty="0"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KONIEC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59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6D583-D366-4AF0-BFB6-0E1CF27627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3CFEB4C7-45B2-4731-A6F4-1E234E86E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9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FD91A5-D68E-4BAA-838C-D010D4DFDE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CA764F6B-AFC4-4CBA-9DCD-5104E008E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1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F7C35C-6A10-4DB3-A8F5-7417AE7A38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AB7074F2-C628-43AA-A8EF-639790C885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2BB20-4070-4A69-A6E9-40DBBB04A1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D3B2124E-4AAE-46ED-A220-2AEB1CAD4C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5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 err="1"/>
              <a:t>Nadpis+num</a:t>
            </a:r>
            <a:r>
              <a:rPr lang="sk-SK" dirty="0"/>
              <a:t>.+obr.+ </a:t>
            </a:r>
            <a:r>
              <a:rPr lang="sk-SK" dirty="0" err="1"/>
              <a:t>schd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208BDD-B8BE-4E4A-8422-950B0D4068A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59965D06-12CC-46BA-B909-245A55536F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90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02D654-E30D-42FF-8878-B7E7CCA0CF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AC7FC3DA-EDB7-4578-B879-C9246B2CA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62E9B8-C49C-4164-AA85-9EAFFF2AE5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67C675C1-CD0B-41E1-897D-C6C4A7AB5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4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678110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3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6790" y="457200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1D92A7-01CE-44A9-A61F-9C7346086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175" y="274366"/>
            <a:ext cx="392232" cy="5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Žlt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D42FAF6-D62E-437D-9372-5923670A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52829876-97AF-4C01-919A-87B99C34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637533-9F73-40EF-8274-33C4085CD6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908997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CBA65A-79BC-44A0-BA99-DEAC82C9B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9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2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246" y="46031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4A9C43F-B96E-4A16-B1D6-1DBDDDB63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460316"/>
            <a:ext cx="285835" cy="3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1 schod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2859" y="45574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5EC9D-29E7-491E-AD7E-B23F3F1D1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" y="121701"/>
            <a:ext cx="576507" cy="7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cap="all" baseline="0" dirty="0" err="1">
                <a:latin typeface="Calibri" panose="020F0502020204030204" pitchFamily="34" charset="0"/>
              </a:rPr>
              <a:t>Opakovanie</a:t>
            </a:r>
            <a:endParaRPr lang="sk-SK" sz="4800" b="1" cap="all" baseline="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D72331-98FC-4F6C-8F24-6528A06D4C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0E75ABC0-EEF9-4A5F-95E8-F791C61191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5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DISKUSIA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928570-8B73-4678-95CA-962C6C602A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7DF715D7-B213-4FEA-821C-6058E9863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8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DISKUSIA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378DA0-CC2F-4FA0-8A40-FEED70D807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52C8C7-7A07-41E4-835B-4A8FF2E9E5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09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822C15-13B5-4A1C-8425-7989F294C7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5C500FA5-E71E-4478-88D2-02FD21D10B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8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7B431A-34EC-4D17-A861-FEEE2133B9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75F5B06A-1831-4D82-ACA9-C2953090C6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23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823226-1CE0-4A31-AC66-2F6FA35A191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8D16B0D4-A57F-4F06-B582-CBFCF6842E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9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72D74F-35E5-476D-BF3C-DE82B378CB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CB5B66F5-E8BD-433F-BAB7-55F8E3D9DB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5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5F032E-672B-4504-81B4-70FD7ACCA7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B95E24C-75B8-4EDD-B9A2-0F0B5147D6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bledomodrý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 hidden="1">
            <a:extLst>
              <a:ext uri="{FF2B5EF4-FFF2-40B4-BE49-F238E27FC236}">
                <a16:creationId xmlns:a16="http://schemas.microsoft.com/office/drawing/2014/main" id="{506F8D7D-BA38-4536-B46A-FDE6BCAD5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994FE8E4-C6EF-48FB-853C-F0D9E83D8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549650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C9D804-26C6-4E3B-993C-0ACEE3687F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32DC80E-90E7-442B-BEBC-AF622F272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C60281-A12B-4097-B3BB-501CC2D096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4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30921A-7F80-49B2-90CA-DE839A1C8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17B38393-3CBA-4BE9-B585-C351040EA8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6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CE0C5-830C-46E5-844B-AD8359FF8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0897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b="1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95668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D00352-DA67-4DE0-8DF4-317CFA04BA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1968386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DBF52-A275-4863-BE4B-8343005AC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2048271" y="2019001"/>
            <a:ext cx="10385503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Calibri" panose="020F0502020204030204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EB360B-E7D6-4E81-8F8A-E793CAAD4E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97580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statná prá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7391CA-B2C5-43FE-B930-EDF0769EB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90439" y="0"/>
            <a:ext cx="14630400" cy="822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F2C349-08F1-446D-8055-6EED854FB03F}"/>
              </a:ext>
            </a:extLst>
          </p:cNvPr>
          <p:cNvSpPr txBox="1">
            <a:spLocks/>
          </p:cNvSpPr>
          <p:nvPr userDrawn="1"/>
        </p:nvSpPr>
        <p:spPr>
          <a:xfrm>
            <a:off x="4562473" y="3547836"/>
            <a:ext cx="8505827" cy="442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8300" cap="all" baseline="0" dirty="0">
                <a:latin typeface="Calibri" panose="020F0502020204030204" pitchFamily="34" charset="0"/>
              </a:rPr>
              <a:t>Samostatná práca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A461D57-7B95-4F56-B1F4-E60C60FBCA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632754"/>
            <a:ext cx="2767748" cy="641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3B87D63-84DB-4CA5-A275-A6A02C764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4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F4CCA10-0A22-40A7-855D-A80A429D83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323" y="1829662"/>
            <a:ext cx="2238943" cy="3859938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Otázka</a:t>
            </a:r>
          </a:p>
        </p:txBody>
      </p:sp>
    </p:spTree>
    <p:extLst>
      <p:ext uri="{BB962C8B-B14F-4D97-AF65-F5344CB8AC3E}">
        <p14:creationId xmlns:p14="http://schemas.microsoft.com/office/powerpoint/2010/main" val="2754609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a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/>
              <a:t>Uwaga</a:t>
            </a:r>
            <a:endParaRPr lang="sk-S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438DFF-4658-483C-8351-17E7E3E60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043" y="1590260"/>
            <a:ext cx="3209147" cy="43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3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2B451D-2A0A-42E0-949B-DA4B37B55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395839BF-765A-4AE2-A286-AF5E07853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Otvorenie – Video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Link </a:t>
            </a:r>
            <a:r>
              <a:rPr lang="en-US" sz="2400" dirty="0" err="1"/>
              <a:t>ve</a:t>
            </a:r>
            <a:r>
              <a:rPr lang="sk-SK" sz="2400" dirty="0" err="1"/>
              <a:t>ľkosť</a:t>
            </a:r>
            <a:r>
              <a:rPr lang="sk-SK" sz="2400" dirty="0"/>
              <a:t> 24</a:t>
            </a:r>
            <a:endParaRPr lang="sk-S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8AE784-2DD0-44AF-8458-945B28DF93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0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jedno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Ciele hodiny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488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dvoj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Ciele hodiny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CCBACD8B-D267-40F7-9200-84473BE35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94000"/>
              <a:buFontTx/>
              <a:buNone/>
              <a:defRPr sz="32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313D3E2-3757-461E-BA77-579BFA138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4331936"/>
            <a:ext cx="285139" cy="364780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9C19B88-9BD2-4B8B-8F41-5E0E51A85C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5714429"/>
            <a:ext cx="393853" cy="52444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696D2F-1CC8-4F91-BED3-B23C288649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437" y="2956653"/>
            <a:ext cx="193475" cy="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8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tmav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 hidden="1">
            <a:extLst>
              <a:ext uri="{FF2B5EF4-FFF2-40B4-BE49-F238E27FC236}">
                <a16:creationId xmlns:a16="http://schemas.microsoft.com/office/drawing/2014/main" id="{06D3E360-DEE2-49E3-A946-BF34CBC1E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007A6B40-51AA-4920-8A6E-1B83C1C55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070679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351B702-B74E-405C-96C3-68EE24D974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15EBD5-E0C7-4189-A357-6E97703D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81" y="903742"/>
            <a:ext cx="2710545" cy="7485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4953AF-353F-4F3A-AE4E-5B7848EE7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20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NUMBERS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48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1359984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DLHÝ NADPIS + NUMBERS </a:t>
            </a:r>
            <a:r>
              <a:rPr lang="sk-SK" dirty="0" err="1"/>
              <a:t>mmmmmmmmmmmmmm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839844"/>
            <a:ext cx="9505632" cy="4244433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23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8B8D925-4EF8-4ADF-A593-0055B8E424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99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11" name="numbers">
            <a:extLst>
              <a:ext uri="{FF2B5EF4-FFF2-40B4-BE49-F238E27FC236}">
                <a16:creationId xmlns:a16="http://schemas.microsoft.com/office/drawing/2014/main" id="{EADDCE78-6C4C-4BC1-B477-E4B95A9D35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14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769CF600-1DA4-48B2-AE62-9C62D90706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91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</a:t>
            </a:r>
            <a:r>
              <a:rPr lang="sk-SK" dirty="0" err="1"/>
              <a:t>num</a:t>
            </a:r>
            <a:r>
              <a:rPr lang="sk-SK" dirty="0"/>
              <a:t>. +</a:t>
            </a:r>
            <a:r>
              <a:rPr lang="sk-SK" dirty="0" err="1"/>
              <a:t>obr</a:t>
            </a:r>
            <a:r>
              <a:rPr lang="sk-SK" dirty="0"/>
              <a:t>.+</a:t>
            </a:r>
            <a:r>
              <a:rPr lang="sk-SK" dirty="0" err="1"/>
              <a:t>schd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2B44E0A7-90BA-4DD2-AB90-18A3ED107C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51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B05ECA-19C6-4182-84F6-65E0B4BD90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7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2AEBFF0-9337-40C9-9EE7-3E8D6216FE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08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2098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cap="all" baseline="0" dirty="0" err="1">
                <a:latin typeface="Calibri" panose="020F0502020204030204" pitchFamily="34" charset="0"/>
              </a:rPr>
              <a:t>Opakovanie</a:t>
            </a:r>
            <a:endParaRPr lang="sk-SK" sz="4800" b="1" cap="all" baseline="0" dirty="0">
              <a:latin typeface="Calibri" panose="020F0502020204030204" pitchFamily="34" charset="0"/>
            </a:endParaRP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74A6198A-0A2D-46D4-913B-D5498C7F47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4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jedno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Ciele hodiny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08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DISKUSIA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3616D249-2E90-40AE-9B69-1A80ED57EE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17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DISKUSIA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18C79284-125E-4B35-BA35-2BC2CEE976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41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6E0D704B-DC85-4BDD-A845-BFBD0AA90A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6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06CF6D3-396C-4DAB-BAB6-A4851EF64F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83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BC3F7309-8EA0-4821-ACFD-E0BF69521D9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3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7" name="numbers">
            <a:extLst>
              <a:ext uri="{FF2B5EF4-FFF2-40B4-BE49-F238E27FC236}">
                <a16:creationId xmlns:a16="http://schemas.microsoft.com/office/drawing/2014/main" id="{F4D7EFE8-CD06-424D-9F0E-DD5F328F75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48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890547F1-8F8F-4222-867E-9C4DFDD518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44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5AED4944-45FE-4F0F-BFBF-1CF9660AA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0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6866725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8149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b="1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50977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dvoj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b="1" cap="all" baseline="0" dirty="0">
                <a:latin typeface="Calibri" panose="020F0502020204030204" pitchFamily="34" charset="0"/>
              </a:rPr>
              <a:t>Ciele hodiny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CCBACD8B-D267-40F7-9200-84473BE35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94000"/>
              <a:buFontTx/>
              <a:buNone/>
              <a:defRPr sz="3200" spc="-80" baseline="0">
                <a:latin typeface="Calibri" panose="020F0502020204030204" pitchFamily="34" charset="0"/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313D3E2-3757-461E-BA77-579BFA138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4331936"/>
            <a:ext cx="285139" cy="364780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9C19B88-9BD2-4B8B-8F41-5E0E51A85C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5714429"/>
            <a:ext cx="393853" cy="52444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696D2F-1CC8-4F91-BED3-B23C288649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437" y="2956653"/>
            <a:ext cx="193475" cy="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2393795" y="2254715"/>
            <a:ext cx="10482147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Calibri" panose="020F0502020204030204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C0A8AC9-A6E4-4686-B4E3-7164D1CD2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17450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NADPIS + NUMBERS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Calibri" panose="020F0502020204030204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hyperlink" Target="https://creativecommons.org/licenses/by/4.0/deed.sk" TargetMode="Externa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image" Target="../media/image29.sv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hyperlink" Target="https://creativecommons.org/licenses/by/4.0/deed.sk" TargetMode="Externa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29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hyperlink" Target="https://creativecommons.org/licenses/by/4.0/deed.sk" TargetMode="Externa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image" Target="../media/image2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medium confidence" hidden="1">
            <a:extLst>
              <a:ext uri="{FF2B5EF4-FFF2-40B4-BE49-F238E27FC236}">
                <a16:creationId xmlns:a16="http://schemas.microsoft.com/office/drawing/2014/main" id="{D8D6BB47-ADB2-4681-B645-2A3AB4364D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19" r:id="rId5"/>
    <p:sldLayoutId id="214748372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29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C290A7-2839-4B5D-B6B9-D9AD67BF7FBD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Calibri" panose="020F0502020204030204" pitchFamily="34" charset="0"/>
              </a:rPr>
              <a:t>Tento materiál je zverejnený pod licenciou </a:t>
            </a:r>
            <a:r>
              <a:rPr lang="sk-SK" sz="1100" dirty="0">
                <a:latin typeface="Calibri" panose="020F0502020204030204" pitchFamily="34" charset="0"/>
                <a:hlinkClick r:id="rId26"/>
              </a:rPr>
              <a:t>CC BY 4.0</a:t>
            </a:r>
            <a:r>
              <a:rPr lang="sk-SK" sz="1100" baseline="0" dirty="0">
                <a:latin typeface="Calibri" panose="020F0502020204030204" pitchFamily="34" charset="0"/>
              </a:rPr>
              <a:t> </a:t>
            </a:r>
          </a:p>
          <a:p>
            <a:r>
              <a:rPr lang="sk-SK" sz="1100" baseline="0" dirty="0">
                <a:latin typeface="Calibri" panose="020F0502020204030204" pitchFamily="34" charset="0"/>
              </a:rPr>
              <a:t>Môžete ho voľne používať, upravovať, a zdieľať pod podmienkou uvedenia autora.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52D515-782F-43FD-98F6-01EEEFA15FBA}"/>
              </a:ext>
            </a:extLst>
          </p:cNvPr>
          <p:cNvSpPr txBox="1"/>
          <p:nvPr userDrawn="1"/>
        </p:nvSpPr>
        <p:spPr>
          <a:xfrm>
            <a:off x="430848" y="469030"/>
            <a:ext cx="909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Calibri" panose="020F0502020204030204" pitchFamily="34" charset="0"/>
              </a:rPr>
              <a:t>KYBERŠIKANA A KYBERGROOMING</a:t>
            </a:r>
          </a:p>
        </p:txBody>
      </p:sp>
      <p:pic>
        <p:nvPicPr>
          <p:cNvPr id="8" name="Graphic 7">
            <a:hlinkClick r:id="rId26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F84D147-3F23-46D7-9AC3-814B3604F4AC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Calibri" panose="020F0502020204030204" pitchFamily="34" charset="0"/>
              </a:rPr>
              <a:t>informatika20.sk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69A3E-E9A7-421F-8B4A-4B2EEAFC487F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Calibri" panose="020F0502020204030204" pitchFamily="34" charset="0"/>
              </a:rPr>
              <a:pPr algn="r"/>
              <a:t>‹#›</a:t>
            </a:fld>
            <a:endParaRPr lang="sk-SK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8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5" r:id="rId2"/>
    <p:sldLayoutId id="2147483661" r:id="rId3"/>
    <p:sldLayoutId id="2147483820" r:id="rId4"/>
    <p:sldLayoutId id="2147483712" r:id="rId5"/>
    <p:sldLayoutId id="2147483815" r:id="rId6"/>
    <p:sldLayoutId id="2147483662" r:id="rId7"/>
    <p:sldLayoutId id="2147483713" r:id="rId8"/>
    <p:sldLayoutId id="2147483684" r:id="rId9"/>
    <p:sldLayoutId id="2147483685" r:id="rId10"/>
    <p:sldLayoutId id="2147483663" r:id="rId11"/>
    <p:sldLayoutId id="2147483722" r:id="rId12"/>
    <p:sldLayoutId id="2147483698" r:id="rId13"/>
    <p:sldLayoutId id="2147483711" r:id="rId14"/>
    <p:sldLayoutId id="2147483742" r:id="rId15"/>
    <p:sldLayoutId id="2147483743" r:id="rId16"/>
    <p:sldLayoutId id="2147483813" r:id="rId17"/>
    <p:sldLayoutId id="2147483814" r:id="rId18"/>
    <p:sldLayoutId id="2147483738" r:id="rId19"/>
    <p:sldLayoutId id="2147483744" r:id="rId20"/>
    <p:sldLayoutId id="2147483807" r:id="rId21"/>
    <p:sldLayoutId id="2147483715" r:id="rId22"/>
    <p:sldLayoutId id="2147483716" r:id="rId23"/>
    <p:sldLayoutId id="2147483845" r:id="rId24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  <p15:guide id="7" orient="horz" pos="48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hlinkClick r:id="rId25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4E7FE14-32C2-42E5-B5AA-8FFEE5F7A8D6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Calibri" panose="020F0502020204030204" pitchFamily="34" charset="0"/>
              </a:rPr>
              <a:t>Tento materiál je zverejnený pod licenciou </a:t>
            </a:r>
            <a:r>
              <a:rPr lang="sk-SK" sz="1100" dirty="0">
                <a:latin typeface="Calibri" panose="020F0502020204030204" pitchFamily="34" charset="0"/>
                <a:hlinkClick r:id="rId25"/>
              </a:rPr>
              <a:t>CC BY 4.0</a:t>
            </a:r>
            <a:r>
              <a:rPr lang="sk-SK" sz="1100" baseline="0" dirty="0">
                <a:latin typeface="Calibri" panose="020F0502020204030204" pitchFamily="34" charset="0"/>
              </a:rPr>
              <a:t> </a:t>
            </a:r>
          </a:p>
          <a:p>
            <a:r>
              <a:rPr lang="sk-SK" sz="1100" baseline="0" dirty="0">
                <a:latin typeface="Calibri" panose="020F0502020204030204" pitchFamily="34" charset="0"/>
              </a:rPr>
              <a:t>Môžete ho voľne používať, upravovať, a zdieľať pod podmienkou uvedenia autora.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737039B-D04B-4133-AAA9-27B98666D7A4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Calibri" panose="020F0502020204030204" pitchFamily="34" charset="0"/>
              </a:rPr>
              <a:t>informatika20.sk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B6193-77B1-4EC2-B896-7D67C3B2AA35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Calibri" panose="020F0502020204030204" pitchFamily="34" charset="0"/>
              </a:rPr>
              <a:pPr algn="r"/>
              <a:t>‹#›</a:t>
            </a:fld>
            <a:endParaRPr lang="sk-SK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816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17" r:id="rId9"/>
    <p:sldLayoutId id="2147483818" r:id="rId10"/>
    <p:sldLayoutId id="2147483819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11" r:id="rId17"/>
    <p:sldLayoutId id="2147483812" r:id="rId18"/>
    <p:sldLayoutId id="2147483808" r:id="rId19"/>
    <p:sldLayoutId id="2147483809" r:id="rId20"/>
    <p:sldLayoutId id="2147483810" r:id="rId21"/>
    <p:sldLayoutId id="2147483805" r:id="rId22"/>
    <p:sldLayoutId id="2147483806" r:id="rId23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1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6" r:id="rId4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C290A7-2839-4B5D-B6B9-D9AD67BF7FBD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Calibri" panose="020F0502020204030204" pitchFamily="34" charset="0"/>
              </a:rPr>
              <a:t>Tento materiál je zverejnený pod licenciou </a:t>
            </a:r>
            <a:r>
              <a:rPr lang="sk-SK" sz="1100" dirty="0">
                <a:latin typeface="Calibri" panose="020F0502020204030204" pitchFamily="34" charset="0"/>
                <a:hlinkClick r:id="rId25"/>
              </a:rPr>
              <a:t>CC BY 4.0</a:t>
            </a:r>
            <a:r>
              <a:rPr lang="sk-SK" sz="1100" baseline="0" dirty="0">
                <a:latin typeface="Calibri" panose="020F0502020204030204" pitchFamily="34" charset="0"/>
              </a:rPr>
              <a:t> </a:t>
            </a:r>
          </a:p>
          <a:p>
            <a:r>
              <a:rPr lang="sk-SK" sz="1100" baseline="0" dirty="0">
                <a:latin typeface="Calibri" panose="020F0502020204030204" pitchFamily="34" charset="0"/>
              </a:rPr>
              <a:t>Môžete ho voľne používať, upravovať, a zdieľať pod podmienkou uvedenia autora.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52D515-782F-43FD-98F6-01EEEFA15FBA}"/>
              </a:ext>
            </a:extLst>
          </p:cNvPr>
          <p:cNvSpPr txBox="1"/>
          <p:nvPr userDrawn="1"/>
        </p:nvSpPr>
        <p:spPr>
          <a:xfrm>
            <a:off x="430848" y="469030"/>
            <a:ext cx="909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Calibri" panose="020F0502020204030204" pitchFamily="34" charset="0"/>
              </a:rPr>
              <a:t>KYBERŠIKANA A KYBERGROOMING</a:t>
            </a:r>
          </a:p>
        </p:txBody>
      </p:sp>
      <p:pic>
        <p:nvPicPr>
          <p:cNvPr id="8" name="Graphic 7">
            <a:hlinkClick r:id="rId25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F84D147-3F23-46D7-9AC3-814B3604F4AC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Calibri" panose="020F0502020204030204" pitchFamily="34" charset="0"/>
              </a:rPr>
              <a:t>informatika20.sk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69A3E-E9A7-421F-8B4A-4B2EEAFC487F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Calibri" panose="020F0502020204030204" pitchFamily="34" charset="0"/>
              </a:rPr>
              <a:pPr algn="r"/>
              <a:t>‹#›</a:t>
            </a:fld>
            <a:endParaRPr lang="sk-SK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>
          <p15:clr>
            <a:srgbClr val="F26B43"/>
          </p15:clr>
        </p15:guide>
        <p15:guide id="2" pos="322">
          <p15:clr>
            <a:srgbClr val="F26B43"/>
          </p15:clr>
        </p15:guide>
        <p15:guide id="3" pos="8887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orient="horz" pos="551">
          <p15:clr>
            <a:srgbClr val="F26B43"/>
          </p15:clr>
        </p15:guide>
        <p15:guide id="6" orient="horz" pos="4633">
          <p15:clr>
            <a:srgbClr val="F26B43"/>
          </p15:clr>
        </p15:guide>
        <p15:guide id="7" orient="horz" pos="4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xQpL0zm3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Pj6viIBm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ABA5-22BF-4418-B33B-0EA5CE8C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6702426"/>
            <a:ext cx="3885722" cy="536574"/>
          </a:xfrm>
        </p:spPr>
        <p:txBody>
          <a:bodyPr/>
          <a:lstStyle/>
          <a:p>
            <a:r>
              <a:rPr lang="en-US" sz="4000" dirty="0"/>
              <a:t>OD</a:t>
            </a:r>
            <a:r>
              <a:rPr lang="sk-SK" sz="4000" dirty="0"/>
              <a:t>B_LVL0_H03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B368CC2-21FB-4179-8A3F-08A238A3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047" y="2813050"/>
            <a:ext cx="8245954" cy="4425950"/>
          </a:xfrm>
        </p:spPr>
        <p:txBody>
          <a:bodyPr/>
          <a:lstStyle/>
          <a:p>
            <a:r>
              <a:rPr lang="sk-SK" sz="8000" dirty="0" err="1"/>
              <a:t>Kyberšikana</a:t>
            </a:r>
            <a:r>
              <a:rPr lang="sk-SK" sz="8000" dirty="0"/>
              <a:t> a </a:t>
            </a:r>
            <a:r>
              <a:rPr lang="sk-SK" sz="8000" dirty="0" err="1"/>
              <a:t>kybergrooming</a:t>
            </a:r>
            <a:endParaRPr lang="en-US" sz="8000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77CEB23F-140B-474C-AEE2-3C32599779CE}"/>
              </a:ext>
            </a:extLst>
          </p:cNvPr>
          <p:cNvSpPr txBox="1">
            <a:spLocks/>
          </p:cNvSpPr>
          <p:nvPr/>
        </p:nvSpPr>
        <p:spPr>
          <a:xfrm>
            <a:off x="7823200" y="6258878"/>
            <a:ext cx="6266512" cy="1423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00" kern="1200">
                <a:solidFill>
                  <a:schemeClr val="accent1"/>
                </a:solidFill>
                <a:latin typeface="Bahnschrift Light Condensed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12185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028" name="Picture 4" descr="Text&#10;&#10;Description automatically generated">
            <a:extLst>
              <a:ext uri="{FF2B5EF4-FFF2-40B4-BE49-F238E27FC236}">
                <a16:creationId xmlns:a16="http://schemas.microsoft.com/office/drawing/2014/main" id="{EB3D1A2D-F465-30C4-DA3C-5172C607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41" y="6517141"/>
            <a:ext cx="4520851" cy="9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9184-83DB-4CA9-B4CB-77A55FFD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Pozrite si video</a:t>
            </a:r>
            <a:br>
              <a:rPr lang="sk-SK" dirty="0"/>
            </a:br>
            <a:br>
              <a:rPr lang="sk-SK" dirty="0"/>
            </a:br>
            <a:r>
              <a:rPr lang="en-US" sz="2400" dirty="0">
                <a:solidFill>
                  <a:srgbClr val="121856"/>
                </a:solidFill>
                <a:hlinkClick r:id="rId3"/>
              </a:rPr>
              <a:t>https://www.youtube.com/watch?v=8yxQpL0zm3Y</a:t>
            </a:r>
            <a:br>
              <a:rPr lang="sk-SK" sz="2400" dirty="0">
                <a:solidFill>
                  <a:srgbClr val="121856"/>
                </a:solidFill>
              </a:rPr>
            </a:br>
            <a:endParaRPr lang="en-US" sz="2400" dirty="0"/>
          </a:p>
        </p:txBody>
      </p:sp>
      <p:pic>
        <p:nvPicPr>
          <p:cNvPr id="3" name="Graphic 2">
            <a:hlinkClick r:id="rId3"/>
            <a:extLst>
              <a:ext uri="{FF2B5EF4-FFF2-40B4-BE49-F238E27FC236}">
                <a16:creationId xmlns:a16="http://schemas.microsoft.com/office/drawing/2014/main" id="{7D9EAECC-ED3F-42C5-B1CE-7DA0D5A19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5645F-865F-F9F4-4ED5-E525CD8E2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212" y="1317625"/>
            <a:ext cx="10379750" cy="914400"/>
          </a:xfrm>
        </p:spPr>
        <p:txBody>
          <a:bodyPr/>
          <a:lstStyle/>
          <a:p>
            <a:r>
              <a:rPr lang="sk-SK" dirty="0"/>
              <a:t>Skupinová práca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224B0-E89E-891F-9AAF-729BFDC36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9" y="2499140"/>
            <a:ext cx="7250112" cy="4585138"/>
          </a:xfrm>
        </p:spPr>
        <p:txBody>
          <a:bodyPr/>
          <a:lstStyle/>
          <a:p>
            <a:r>
              <a:rPr lang="sk-SK" dirty="0"/>
              <a:t>Vyhľadajte ľudí, o ktorých bolo niečo zverejnené (video, fotografia) a stalo sa to veľmi známym.  </a:t>
            </a:r>
          </a:p>
          <a:p>
            <a:r>
              <a:rPr lang="sk-SK" dirty="0"/>
              <a:t>Vyhľadajte k tomu širší kontext - najmä to, ako im nečakaná popularita zlepšila/zhoršila život.</a:t>
            </a:r>
          </a:p>
        </p:txBody>
      </p:sp>
    </p:spTree>
    <p:extLst>
      <p:ext uri="{BB962C8B-B14F-4D97-AF65-F5344CB8AC3E}">
        <p14:creationId xmlns:p14="http://schemas.microsoft.com/office/powerpoint/2010/main" val="279221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4A9EC-0C0B-487A-8FE2-EFF029BD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8" y="2499140"/>
            <a:ext cx="7516119" cy="4585138"/>
          </a:xfrm>
        </p:spPr>
        <p:txBody>
          <a:bodyPr/>
          <a:lstStyle/>
          <a:p>
            <a:r>
              <a:rPr lang="sk-SK" dirty="0"/>
              <a:t>O čom bola dnešná hodina?</a:t>
            </a:r>
          </a:p>
          <a:p>
            <a:r>
              <a:rPr lang="sk-SK" dirty="0"/>
              <a:t>Vymenujte aspoň 2 veci, ktoré by ste mohli urobiť, ak vás niekto </a:t>
            </a:r>
            <a:r>
              <a:rPr lang="sk-SK" dirty="0" err="1"/>
              <a:t>kyberšikanuje</a:t>
            </a:r>
            <a:r>
              <a:rPr lang="sk-SK" dirty="0"/>
              <a:t>.</a:t>
            </a:r>
          </a:p>
          <a:p>
            <a:r>
              <a:rPr lang="sk-SK" dirty="0"/>
              <a:t>V akej profesii by ste mohli tieto informácie využiť?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287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88F93-08AC-43D3-BB00-6A6ABD51B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</p:spPr>
        <p:txBody>
          <a:bodyPr/>
          <a:lstStyle/>
          <a:p>
            <a:r>
              <a:rPr lang="sk-SK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40848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7083C6CA-D253-DC09-BD6F-F44419860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KONIEC</a:t>
            </a:r>
            <a:endParaRPr lang="sk-SK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728155AA-5E54-FA69-1F79-2DED8037E3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709" y="3415632"/>
            <a:ext cx="3168982" cy="13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jekt pre obrázok 2">
            <a:extLst>
              <a:ext uri="{FF2B5EF4-FFF2-40B4-BE49-F238E27FC236}">
                <a16:creationId xmlns:a16="http://schemas.microsoft.com/office/drawing/2014/main" id="{1A44B655-4398-6AF6-A505-C27B372123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b="1126"/>
          <a:stretch>
            <a:fillRect/>
          </a:stretch>
        </p:blipFill>
        <p:spPr>
          <a:xfrm>
            <a:off x="404813" y="4208463"/>
            <a:ext cx="285750" cy="365125"/>
          </a:xfrm>
        </p:spPr>
      </p:pic>
      <p:pic>
        <p:nvPicPr>
          <p:cNvPr id="8" name="Zástupný objekt pre obrázok 7" descr="Obrázok, na ktorom je budova, okno&#10;&#10;Automaticky generovaný popis">
            <a:extLst>
              <a:ext uri="{FF2B5EF4-FFF2-40B4-BE49-F238E27FC236}">
                <a16:creationId xmlns:a16="http://schemas.microsoft.com/office/drawing/2014/main" id="{98E37B43-E7CB-AC0E-1217-0D75235DF5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" b="2491"/>
          <a:stretch>
            <a:fillRect/>
          </a:stretch>
        </p:blipFill>
        <p:spPr>
          <a:xfrm>
            <a:off x="428625" y="5522913"/>
            <a:ext cx="393700" cy="5254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21FE-1B4B-4B5D-B3AE-FDFB504D7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8538" y="2499140"/>
            <a:ext cx="11181709" cy="4585138"/>
          </a:xfrm>
        </p:spPr>
        <p:txBody>
          <a:bodyPr/>
          <a:lstStyle/>
          <a:p>
            <a:r>
              <a:rPr lang="sk-SK" dirty="0"/>
              <a:t>Žiaci budú schopní vyhodnotiť, ako vyzerá </a:t>
            </a:r>
            <a:r>
              <a:rPr lang="sk-SK" dirty="0" err="1"/>
              <a:t>kyberšikana</a:t>
            </a:r>
            <a:r>
              <a:rPr lang="sk-SK" dirty="0"/>
              <a:t>,  </a:t>
            </a:r>
            <a:r>
              <a:rPr lang="sk-SK" dirty="0" err="1"/>
              <a:t>kybergrooming</a:t>
            </a:r>
            <a:r>
              <a:rPr lang="sk-SK" dirty="0"/>
              <a:t> a ich potenciálne následky na život človeka.</a:t>
            </a:r>
          </a:p>
          <a:p>
            <a:r>
              <a:rPr lang="sk-SK" dirty="0"/>
              <a:t>Žiaci budú schopní vyhodnotiť, aké kroky podniknúť, ak ich niekto </a:t>
            </a:r>
            <a:r>
              <a:rPr lang="sk-SK" dirty="0" err="1"/>
              <a:t>kyberšikanuje</a:t>
            </a:r>
            <a:r>
              <a:rPr lang="sk-SK" dirty="0"/>
              <a:t>.</a:t>
            </a:r>
          </a:p>
          <a:p>
            <a:r>
              <a:rPr lang="sk-SK" dirty="0"/>
              <a:t>Žiaci budú poznať riziká na internete a budú o nich vedieť diskutovať.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61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9184-83DB-4CA9-B4CB-77A55FFD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Pozrite si video</a:t>
            </a:r>
            <a:br>
              <a:rPr lang="sk-SK" dirty="0"/>
            </a:br>
            <a:br>
              <a:rPr lang="sk-SK" dirty="0"/>
            </a:br>
            <a:r>
              <a:rPr lang="en-US" sz="2400" dirty="0">
                <a:solidFill>
                  <a:srgbClr val="121856"/>
                </a:solidFill>
                <a:hlinkClick r:id="rId3"/>
              </a:rPr>
              <a:t>https://www.youtube.com/watch?v=HPPj6viIBm</a:t>
            </a:r>
            <a:r>
              <a:rPr lang="sk-SK" sz="2400" dirty="0">
                <a:solidFill>
                  <a:srgbClr val="121856"/>
                </a:solidFill>
                <a:hlinkClick r:id="rId3"/>
              </a:rPr>
              <a:t>U</a:t>
            </a:r>
            <a:br>
              <a:rPr lang="sk-SK" sz="2400" dirty="0">
                <a:solidFill>
                  <a:srgbClr val="121856"/>
                </a:solidFill>
              </a:rPr>
            </a:br>
            <a:endParaRPr lang="en-US" sz="2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9EAECC-ED3F-42C5-B1CE-7DA0D5A19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4A9EC-0C0B-487A-8FE2-EFF029BD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8" y="2499140"/>
            <a:ext cx="7516120" cy="4585138"/>
          </a:xfrm>
        </p:spPr>
        <p:txBody>
          <a:bodyPr/>
          <a:lstStyle/>
          <a:p>
            <a:r>
              <a:rPr lang="sk-SK" dirty="0"/>
              <a:t>Ako by ste naňho reagovali, ak by to bol váš spolužiak?</a:t>
            </a:r>
          </a:p>
          <a:p>
            <a:r>
              <a:rPr lang="sk-SK" dirty="0"/>
              <a:t>Aké negatívne/ zosmiešňujúce reakcie si viete predstaviť?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0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5645F-865F-F9F4-4ED5-E525CD8E2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err="1"/>
              <a:t>Kyberšikana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224B0-E89E-891F-9AAF-729BFDC36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8" y="2499140"/>
            <a:ext cx="8513648" cy="45851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Cieľ – vysmievať sa, ponižovať, zraniť použitím online prostriedkov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Môže byť klasifikovaná ako trestný čin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Obeťou môže byť ktokoľvek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Páchateľ môže byť anonymný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Následky môžu byť od psychických problémov až smrteľné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03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5645F-865F-F9F4-4ED5-E525CD8E2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err="1"/>
              <a:t>Kyberšikana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224B0-E89E-891F-9AAF-729BFDC36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7" y="2499140"/>
            <a:ext cx="9965755" cy="458513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Ako </a:t>
            </a:r>
            <a:r>
              <a:rPr lang="sk-SK" dirty="0" err="1"/>
              <a:t>kyberšikana</a:t>
            </a:r>
            <a:r>
              <a:rPr lang="sk-SK" dirty="0"/>
              <a:t> vyzerá?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Urážlivé komentáre alebo príspevky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Vylúčenie z komunity, izolácia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Vyhrážanie sa zverejnením citlivej komunikácie/fotiek</a:t>
            </a:r>
          </a:p>
          <a:p>
            <a:pPr marL="0" marR="0" lvl="0" indent="0" algn="l" defTabSz="109728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 typeface="+mj-lt"/>
              <a:buNone/>
              <a:tabLst/>
              <a:defRPr/>
            </a:pPr>
            <a:r>
              <a:rPr lang="sk-SK" dirty="0">
                <a:solidFill>
                  <a:srgbClr val="121856"/>
                </a:solidFill>
              </a:rPr>
              <a:t>Prečo niekto (</a:t>
            </a:r>
            <a:r>
              <a:rPr lang="sk-SK" dirty="0" err="1">
                <a:solidFill>
                  <a:srgbClr val="121856"/>
                </a:solidFill>
              </a:rPr>
              <a:t>kyber</a:t>
            </a:r>
            <a:r>
              <a:rPr lang="sk-SK" dirty="0">
                <a:solidFill>
                  <a:srgbClr val="121856"/>
                </a:solidFill>
              </a:rPr>
              <a:t>)šikanuje</a:t>
            </a:r>
            <a:r>
              <a:rPr kumimoji="0" lang="sk-SK" sz="3200" b="0" i="0" u="none" strike="noStrike" kern="1200" cap="none" spc="-80" normalizeH="0" baseline="0" noProof="0" dirty="0">
                <a:ln>
                  <a:noFill/>
                </a:ln>
                <a:solidFill>
                  <a:srgbClr val="1218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  <a:p>
            <a:pPr marL="996950" marR="0" lvl="1" indent="-45720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k-SK" dirty="0">
                <a:solidFill>
                  <a:srgbClr val="121856"/>
                </a:solidFill>
              </a:rPr>
              <a:t>Túžba dominovať, ovládať</a:t>
            </a:r>
          </a:p>
          <a:p>
            <a:pPr marL="996950" marR="0" lvl="1" indent="-45720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1218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Nevhodná výchova, zanedbanie, nedostatok lásky z okolia</a:t>
            </a:r>
          </a:p>
          <a:p>
            <a:pPr marL="996950" marR="0" lvl="1" indent="-45720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1218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Získať status, zapáčiť sa, alebo len </a:t>
            </a:r>
            <a:r>
              <a:rPr lang="sk-SK" dirty="0">
                <a:solidFill>
                  <a:srgbClr val="121856"/>
                </a:solidFill>
              </a:rPr>
              <a:t>zvedavosť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1218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996950" lvl="1" indent="-457200">
              <a:buFont typeface="Wingdings" panose="05000000000000000000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60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5645F-865F-F9F4-4ED5-E525CD8E2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212" y="1317625"/>
            <a:ext cx="9515454" cy="914400"/>
          </a:xfrm>
        </p:spPr>
        <p:txBody>
          <a:bodyPr/>
          <a:lstStyle/>
          <a:p>
            <a:r>
              <a:rPr lang="sk-SK" dirty="0"/>
              <a:t>Ako sa brániť proti </a:t>
            </a:r>
            <a:r>
              <a:rPr lang="sk-SK" dirty="0" err="1"/>
              <a:t>kyberšikane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224B0-E89E-891F-9AAF-729BFDC36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7" y="2499140"/>
            <a:ext cx="8397269" cy="458513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Čo urobiť ako prizerajúci?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Nebyť pasívny, ticho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Nepridávať sa na stranu páchateľa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Podpor šikanovaného</a:t>
            </a:r>
          </a:p>
          <a:p>
            <a:pPr marL="0" marR="0" lvl="0" indent="0" algn="l" defTabSz="109728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 typeface="+mj-lt"/>
              <a:buNone/>
              <a:tabLst/>
              <a:defRPr/>
            </a:pPr>
            <a:r>
              <a:rPr kumimoji="0" lang="sk-SK" sz="3200" b="0" i="0" u="none" strike="noStrike" kern="1200" cap="none" spc="-80" normalizeH="0" baseline="0" noProof="0" dirty="0">
                <a:ln>
                  <a:noFill/>
                </a:ln>
                <a:solidFill>
                  <a:srgbClr val="1218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Čo urobiť ako šikanovaný?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Uvedomiť si, že to nie je tvoja vina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Zdôveriť sa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Nevracať útoky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Využi linku dôvery, </a:t>
            </a:r>
            <a:r>
              <a:rPr lang="sk-SK" dirty="0" err="1"/>
              <a:t>Ipčko</a:t>
            </a:r>
            <a:r>
              <a:rPr lang="sk-SK" dirty="0"/>
              <a:t> alebo iné anonymné možnosti</a:t>
            </a:r>
          </a:p>
        </p:txBody>
      </p:sp>
    </p:spTree>
    <p:extLst>
      <p:ext uri="{BB962C8B-B14F-4D97-AF65-F5344CB8AC3E}">
        <p14:creationId xmlns:p14="http://schemas.microsoft.com/office/powerpoint/2010/main" val="6618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5645F-865F-F9F4-4ED5-E525CD8E2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err="1"/>
              <a:t>Kybergrooming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224B0-E89E-891F-9AAF-729BFDC36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7" y="2499140"/>
            <a:ext cx="8463771" cy="45851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Cieľ – zmanipulovať obeť k sexuálnemu kontaktu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Využíva výhody online prostredia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Obeťou môže byť ktokoľvek, rovnako aj predátorom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Ako </a:t>
            </a:r>
            <a:r>
              <a:rPr lang="sk-SK" dirty="0" err="1"/>
              <a:t>kybergrooming</a:t>
            </a:r>
            <a:r>
              <a:rPr lang="sk-SK" dirty="0"/>
              <a:t> vyzerá?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Zasypávanie komplimentmi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Ponúkanie malých pozorností, peňazí</a:t>
            </a:r>
          </a:p>
          <a:p>
            <a:pPr marL="996950" lvl="1" indent="-457200">
              <a:buFont typeface="Wingdings" panose="05000000000000000000" pitchFamily="2" charset="2"/>
              <a:buChar char="§"/>
            </a:pPr>
            <a:r>
              <a:rPr lang="sk-SK" dirty="0"/>
              <a:t>Stupňovanie správ</a:t>
            </a:r>
          </a:p>
        </p:txBody>
      </p:sp>
    </p:spTree>
    <p:extLst>
      <p:ext uri="{BB962C8B-B14F-4D97-AF65-F5344CB8AC3E}">
        <p14:creationId xmlns:p14="http://schemas.microsoft.com/office/powerpoint/2010/main" val="6489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5645F-865F-F9F4-4ED5-E525CD8E2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212" y="1317625"/>
            <a:ext cx="10379750" cy="914400"/>
          </a:xfrm>
        </p:spPr>
        <p:txBody>
          <a:bodyPr/>
          <a:lstStyle/>
          <a:p>
            <a:r>
              <a:rPr lang="sk-SK" dirty="0"/>
              <a:t>Ako predísť online nebezpečenstvám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224B0-E89E-891F-9AAF-729BFDC36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9" y="2499140"/>
            <a:ext cx="7931756" cy="45851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Zabezpeč si mobil aj počítač a používaj silné heslo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Zverejňuj čo najmenej osobných údajov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Neprijímaj žiadosti o priateľstvo/správy od ľudí, ktorých nepoznáš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Premysli si, komu čo posielaš - obsah môže byť uložený navždy</a:t>
            </a:r>
          </a:p>
        </p:txBody>
      </p:sp>
    </p:spTree>
    <p:extLst>
      <p:ext uri="{BB962C8B-B14F-4D97-AF65-F5344CB8AC3E}">
        <p14:creationId xmlns:p14="http://schemas.microsoft.com/office/powerpoint/2010/main" val="38741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Úvodné slides">
  <a:themeElements>
    <a:clrScheme name="INF 2.0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FFFFFF"/>
      </a:hlink>
      <a:folHlink>
        <a:srgbClr val="121856"/>
      </a:folHlink>
    </a:clrScheme>
    <a:fontScheme name="BAHNSRIFT CONDENSED">
      <a:majorFont>
        <a:latin typeface="Bahnschrift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F7172FDC-038D-4369-A64A-001A50B0E3EA}"/>
    </a:ext>
  </a:extLst>
</a:theme>
</file>

<file path=ppt/theme/theme2.xml><?xml version="1.0" encoding="utf-8"?>
<a:theme xmlns:a="http://schemas.openxmlformats.org/drawingml/2006/main" name="Obsahové Slides">
  <a:themeElements>
    <a:clrScheme name="Custom 1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38877809-3912-4737-A76A-02F5504DC1F2}"/>
    </a:ext>
  </a:extLst>
</a:theme>
</file>

<file path=ppt/theme/theme3.xml><?xml version="1.0" encoding="utf-8"?>
<a:theme xmlns:a="http://schemas.openxmlformats.org/drawingml/2006/main" name="Obsahové slides + Nadpis vlastný">
  <a:themeElements>
    <a:clrScheme name="Custom 2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6342A8A7-0B44-42CA-B5EF-153ED4F40CAB}"/>
    </a:ext>
  </a:extLst>
</a:theme>
</file>

<file path=ppt/theme/theme4.xml><?xml version="1.0" encoding="utf-8"?>
<a:theme xmlns:a="http://schemas.openxmlformats.org/drawingml/2006/main" name="Predeľovacie slides">
  <a:themeElements>
    <a:clrScheme name="Custom 3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121856"/>
      </a:hlink>
      <a:folHlink>
        <a:srgbClr val="121856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7D6727E1-CA33-404F-B32F-5EAED5F3DD8D}"/>
    </a:ext>
  </a:extLst>
</a:theme>
</file>

<file path=ppt/theme/theme5.xml><?xml version="1.0" encoding="utf-8"?>
<a:theme xmlns:a="http://schemas.openxmlformats.org/drawingml/2006/main" name="1_Obsahové Slides">
  <a:themeElements>
    <a:clrScheme name="Custom 1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38877809-3912-4737-A76A-02F5504DC1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TheTemplate</Template>
  <TotalTime>259</TotalTime>
  <Words>1300</Words>
  <Application>Microsoft Office PowerPoint</Application>
  <PresentationFormat>Vlastná</PresentationFormat>
  <Paragraphs>130</Paragraphs>
  <Slides>14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14</vt:i4>
      </vt:variant>
    </vt:vector>
  </HeadingPairs>
  <TitlesOfParts>
    <vt:vector size="24" baseType="lpstr">
      <vt:lpstr>Arial</vt:lpstr>
      <vt:lpstr>Bahnschrift Light Condensed</vt:lpstr>
      <vt:lpstr>Bahnsrift Light Condensed</vt:lpstr>
      <vt:lpstr>Calibri</vt:lpstr>
      <vt:lpstr>Wingdings</vt:lpstr>
      <vt:lpstr>Úvodné slides</vt:lpstr>
      <vt:lpstr>Obsahové Slides</vt:lpstr>
      <vt:lpstr>Obsahové slides + Nadpis vlastný</vt:lpstr>
      <vt:lpstr>Predeľovacie slides</vt:lpstr>
      <vt:lpstr>1_Obsahové Slides</vt:lpstr>
      <vt:lpstr>Kyberšikana a kybergrooming</vt:lpstr>
      <vt:lpstr>Prezentácia programu PowerPoint</vt:lpstr>
      <vt:lpstr>Pozrite si video  https://www.youtube.com/watch?v=HPPj6viIBmU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Pozrite si video  https://www.youtube.com/watch?v=8yxQpL0zm3Y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hodiny</dc:title>
  <dc:subject>Informatika</dc:subject>
  <dc:creator>Informatika 2.0</dc:creator>
  <cp:lastModifiedBy>Mária Bendíková</cp:lastModifiedBy>
  <cp:revision>33</cp:revision>
  <cp:lastPrinted>2021-04-09T08:28:38Z</cp:lastPrinted>
  <dcterms:created xsi:type="dcterms:W3CDTF">2021-04-23T12:18:16Z</dcterms:created>
  <dcterms:modified xsi:type="dcterms:W3CDTF">2023-06-08T16:05:36Z</dcterms:modified>
</cp:coreProperties>
</file>